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71" r:id="rId8"/>
    <p:sldId id="274" r:id="rId9"/>
    <p:sldId id="270" r:id="rId10"/>
    <p:sldId id="275" r:id="rId11"/>
    <p:sldId id="276" r:id="rId12"/>
    <p:sldId id="277" r:id="rId13"/>
    <p:sldId id="259" r:id="rId14"/>
    <p:sldId id="272" r:id="rId15"/>
    <p:sldId id="273" r:id="rId1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5699-55FC-4111-869E-22637B6F46D8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E528-9AC8-40A1-951D-77E29F86ACE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D7FF-7879-4910-826B-EEAFF6FB87A7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9266-49D7-4427-A15A-A574F35E21F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3913-DEBA-4872-ACD6-9E2C0350A75B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0910-A3C7-4215-A3F9-61310CC2A77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D93A-0655-481B-92CA-07D5E311D0A6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F0A7-93A1-472E-83DC-B53F32AE2E5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C4800-8452-41F1-AE9C-31E58D8E4C72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9F72-F945-4897-A4AA-01933F7F9BF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798A-6520-44B0-91B9-78D561E74CD6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1F10-9411-4087-9294-EFB2965EDF4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32E3-06C5-47FF-BA2C-3FBB8660B703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1803-4365-4D0F-BF2A-30F2108779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22D3-824C-45ED-B098-B32A1C060682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2B4D-F481-4AB7-8582-135D3FDEF7C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92F9-5FD8-4DBD-A727-348DF57E2425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27E39-FD59-4786-A183-B33140F272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D281-4CD3-4D60-927E-0B57A747D6BA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9097-85F5-4BAD-8A35-E0684A73612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9A4E-F02E-42FC-A875-813051023DA3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8EEF-AC14-46EE-8B77-ECDCE8700B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9D36A-9523-441C-B200-AFF4F614C625}" type="datetimeFigureOut">
              <a:rPr lang="pt-PT"/>
              <a:pPr>
                <a:defRPr/>
              </a:pPr>
              <a:t>24-09-2012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60D0D-853B-483B-AB0A-EF822FAB442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Chamada%20oral%201.ggb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ltura%20de%20um%20tri&#226;ngulo.gg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ontos%20not&#225;veis%20de%20um%20tri&#226;ngulo.ggb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Decomposi&#231;&#227;o%20de%20um%20tri&#226;ngulo%20ret&#226;ngulo%20pela%20altura%20referente%20&#224;%20hipotenusa.ggb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/>
          <a:p>
            <a:pPr eaLnBrk="1" hangingPunct="1"/>
            <a:r>
              <a:rPr lang="pt-PT" sz="7000" smtClean="0">
                <a:solidFill>
                  <a:srgbClr val="002060"/>
                </a:solidFill>
                <a:latin typeface="AR DARLING" pitchFamily="2" charset="0"/>
              </a:rPr>
              <a:t>Decomposição de um triângulo retângulo pela altura referente à hipotenusa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25398" r="55045"/>
          <a:stretch>
            <a:fillRect/>
          </a:stretch>
        </p:blipFill>
        <p:spPr bwMode="auto">
          <a:xfrm>
            <a:off x="323850" y="2997200"/>
            <a:ext cx="352742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t="31920" r="47720"/>
          <a:stretch>
            <a:fillRect/>
          </a:stretch>
        </p:blipFill>
        <p:spPr bwMode="auto">
          <a:xfrm>
            <a:off x="4606925" y="908050"/>
            <a:ext cx="45370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aixaDeTexto 3"/>
          <p:cNvSpPr txBox="1">
            <a:spLocks noChangeArrowheads="1"/>
          </p:cNvSpPr>
          <p:nvPr/>
        </p:nvSpPr>
        <p:spPr bwMode="auto">
          <a:xfrm>
            <a:off x="395288" y="404813"/>
            <a:ext cx="874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/>
              <a:t>Observa as figuras e determina os valores desconhecidos, arredondando-os às décimas, sempre que necessário.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086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CHAMADA ORAL 1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836712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PT" sz="2000" dirty="0" smtClean="0"/>
              <a:t>Define altura de um triângulo.</a:t>
            </a:r>
          </a:p>
          <a:p>
            <a:r>
              <a:rPr lang="pt-PT" sz="2000" dirty="0"/>
              <a:t> </a:t>
            </a:r>
            <a:r>
              <a:rPr lang="pt-PT" sz="2000" dirty="0" smtClean="0"/>
              <a:t>     Define ortocentro.</a:t>
            </a:r>
            <a:endParaRPr lang="pt-PT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09" y="25649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3</a:t>
            </a:r>
            <a:r>
              <a:rPr lang="pt-PT" sz="2000" dirty="0" smtClean="0"/>
              <a:t>. Completa a frase:</a:t>
            </a:r>
          </a:p>
          <a:p>
            <a:endParaRPr lang="pt-PT" sz="2000" dirty="0"/>
          </a:p>
          <a:p>
            <a:r>
              <a:rPr lang="pt-PT" sz="2000" dirty="0" smtClean="0"/>
              <a:t>As 3 medianas de um triângulo dividem-no em _____ triângulos __________________.</a:t>
            </a:r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775748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2</a:t>
            </a:r>
            <a:r>
              <a:rPr lang="pt-PT" sz="2000" dirty="0" smtClean="0"/>
              <a:t>. Como se denomina o ponto de encontro das 3 medianas de um triângulo?</a:t>
            </a:r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09" y="4126289"/>
            <a:ext cx="903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4. Determina a equação das retas, a, b, c e d representadas no referencial.</a:t>
            </a:r>
            <a:endParaRPr lang="pt-PT" sz="2000" dirty="0"/>
          </a:p>
        </p:txBody>
      </p:sp>
      <p:pic>
        <p:nvPicPr>
          <p:cNvPr id="7" name="Imagem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6525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5783" r="10436" b="4219"/>
          <a:stretch/>
        </p:blipFill>
        <p:spPr bwMode="auto">
          <a:xfrm>
            <a:off x="4716016" y="0"/>
            <a:ext cx="4399088" cy="42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166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Na figura estão representadas as retas r e s.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908720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Sabe-se que:</a:t>
            </a:r>
          </a:p>
          <a:p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 reta r é definida por y=0,6x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 reta s é definida por y=-1,2x+4,5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 ponto A é o ponto de interseção da reta s com o eixo das abcissas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 ponto B é o ponto de interseção da reta s como eixo das ordenadas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 ponto I é o ponto de interseção das retas r e s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40231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a) Qual é a ordenada do ponto B?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3297" y="459772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b) Qual é a medida do comprimento do segmento de reta [OA]?</a:t>
            </a:r>
            <a:endParaRPr lang="pt-P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11735"/>
            <a:ext cx="1210790" cy="24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03468" y="5115271"/>
            <a:ext cx="558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c) Determina </a:t>
            </a:r>
            <a:r>
              <a:rPr lang="pt-PT" dirty="0"/>
              <a:t>as coordenadas do ponto </a:t>
            </a:r>
            <a:r>
              <a:rPr lang="pt-PT" i="1" dirty="0" smtClean="0"/>
              <a:t>I</a:t>
            </a:r>
            <a:r>
              <a:rPr lang="pt-PT" dirty="0" smtClean="0"/>
              <a:t>.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5734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913" y="2565400"/>
            <a:ext cx="64087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Resolver os exercícios do manual adotado das página 107, 124 (7 a 10) e exercício 9 da página 128.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2916238" y="2420938"/>
            <a:ext cx="3600450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Boa, está correto!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arredondado 1"/>
          <p:cNvSpPr/>
          <p:nvPr/>
        </p:nvSpPr>
        <p:spPr>
          <a:xfrm>
            <a:off x="2916238" y="2420938"/>
            <a:ext cx="3600450" cy="1944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Errado! Pensa melhor!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03848" y="1268760"/>
            <a:ext cx="3043238" cy="2214578"/>
            <a:chOff x="4970" y="4620"/>
            <a:chExt cx="2510" cy="1550"/>
          </a:xfr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63491" name="AutoShape 3"/>
            <p:cNvSpPr>
              <a:spLocks noChangeArrowheads="1"/>
            </p:cNvSpPr>
            <p:nvPr/>
          </p:nvSpPr>
          <p:spPr bwMode="auto">
            <a:xfrm>
              <a:off x="4970" y="4620"/>
              <a:ext cx="2510" cy="1550"/>
            </a:xfrm>
            <a:prstGeom prst="rtTriangle">
              <a:avLst/>
            </a:prstGeom>
            <a:solidFill>
              <a:srgbClr val="92D050"/>
            </a:solidFill>
            <a:ln w="57150">
              <a:solidFill>
                <a:schemeClr val="tx2">
                  <a:lumMod val="65000"/>
                  <a:lumOff val="3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latin typeface="+mn-lt"/>
                <a:cs typeface="+mn-cs"/>
              </a:endParaRPr>
            </a:p>
          </p:txBody>
        </p:sp>
        <p:cxnSp>
          <p:nvCxnSpPr>
            <p:cNvPr id="63492" name="AutoShape 4"/>
            <p:cNvCxnSpPr>
              <a:cxnSpLocks noChangeShapeType="1"/>
            </p:cNvCxnSpPr>
            <p:nvPr/>
          </p:nvCxnSpPr>
          <p:spPr bwMode="auto">
            <a:xfrm>
              <a:off x="4970" y="5950"/>
              <a:ext cx="220" cy="0"/>
            </a:xfrm>
            <a:prstGeom prst="straightConnector1">
              <a:avLst/>
            </a:prstGeom>
            <a:noFill/>
            <a:ln w="28575">
              <a:solidFill>
                <a:srgbClr val="205867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63493" name="AutoShape 5"/>
            <p:cNvCxnSpPr>
              <a:cxnSpLocks noChangeShapeType="1"/>
            </p:cNvCxnSpPr>
            <p:nvPr/>
          </p:nvCxnSpPr>
          <p:spPr bwMode="auto">
            <a:xfrm>
              <a:off x="5190" y="5950"/>
              <a:ext cx="0" cy="220"/>
            </a:xfrm>
            <a:prstGeom prst="straightConnector1">
              <a:avLst/>
            </a:prstGeom>
            <a:noFill/>
            <a:ln w="28575">
              <a:solidFill>
                <a:srgbClr val="205867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500188" y="4786313"/>
            <a:ext cx="6786562" cy="1714500"/>
          </a:xfrm>
          <a:prstGeom prst="rect">
            <a:avLst/>
          </a:prstGeom>
          <a:noFill/>
          <a:ln w="168275" cmpd="tri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Comic Sans MS" pitchFamily="66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  <a:cs typeface="Arial" pitchFamily="34" charset="0"/>
              </a:rPr>
              <a:t>Os lados que formam o ângulo reto designam-se por </a:t>
            </a:r>
            <a:r>
              <a:rPr lang="pt-P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catetos.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>
              <a:latin typeface="Times New Roman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Comic Sans MS" pitchFamily="66" charset="0"/>
                <a:cs typeface="Arial" pitchFamily="34" charset="0"/>
              </a:rPr>
              <a:t>       O lado oposto ao ângulo reto chama-se </a:t>
            </a:r>
            <a:r>
              <a:rPr lang="pt-PT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hipotenusa</a:t>
            </a:r>
            <a:r>
              <a:rPr lang="pt-PT" dirty="0">
                <a:latin typeface="Comic Sans MS" pitchFamily="66" charset="0"/>
                <a:cs typeface="Arial" pitchFamily="34" charset="0"/>
              </a:rPr>
              <a:t>.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46638" y="1911350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Hipotenusa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60575" y="2268538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Cateto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32263" y="3625850"/>
            <a:ext cx="17859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Cateto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864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Num triângulo retângulo, os lados têm nomes especiais</a:t>
            </a:r>
            <a:r>
              <a:rPr lang="pt-PT" sz="2400" dirty="0">
                <a:latin typeface="Comic Sans MS" pitchFamily="66" charset="0"/>
                <a:cs typeface="+mn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50825" y="908050"/>
            <a:ext cx="8604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Definição:</a:t>
            </a:r>
          </a:p>
          <a:p>
            <a:endParaRPr lang="pt-PT" sz="2000" dirty="0">
              <a:cs typeface="Times New Roman" pitchFamily="18" charset="0"/>
            </a:endParaRPr>
          </a:p>
        </p:txBody>
      </p:sp>
      <p:sp>
        <p:nvSpPr>
          <p:cNvPr id="6147" name="Rectângulo 4"/>
          <p:cNvSpPr>
            <a:spLocks noChangeArrowheads="1"/>
          </p:cNvSpPr>
          <p:nvPr/>
        </p:nvSpPr>
        <p:spPr bwMode="auto">
          <a:xfrm>
            <a:off x="250825" y="1412875"/>
            <a:ext cx="7705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PT" b="1" dirty="0">
                <a:latin typeface="Comic Sans MS" pitchFamily="66" charset="0"/>
                <a:cs typeface="Times New Roman" pitchFamily="18" charset="0"/>
              </a:rPr>
              <a:t>A </a:t>
            </a:r>
            <a:r>
              <a:rPr lang="pt-PT" b="1" i="1" u="sng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altura de um triângulo</a:t>
            </a:r>
            <a:r>
              <a:rPr lang="pt-PT" b="1" dirty="0">
                <a:latin typeface="Comic Sans MS" pitchFamily="66" charset="0"/>
                <a:cs typeface="Times New Roman" pitchFamily="18" charset="0"/>
              </a:rPr>
              <a:t> é o segmento de reta que parte de um</a:t>
            </a:r>
          </a:p>
          <a:p>
            <a:pPr eaLnBrk="0" hangingPunct="0"/>
            <a:endParaRPr lang="pt-PT" b="1" dirty="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pt-PT" b="1" dirty="0">
                <a:latin typeface="Comic Sans MS" pitchFamily="66" charset="0"/>
                <a:cs typeface="Times New Roman" pitchFamily="18" charset="0"/>
              </a:rPr>
              <a:t>vértice e é perpendicular ao lado oposto.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850" y="404813"/>
            <a:ext cx="51847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Altura de um triângulo</a:t>
            </a:r>
          </a:p>
        </p:txBody>
      </p:sp>
      <p:pic>
        <p:nvPicPr>
          <p:cNvPr id="6149" name="Imagem 6" descr="geogebra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04813"/>
            <a:ext cx="4175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5129426" cy="3528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7" name="Picture 7" descr="https://encrypted-tbn2.google.com/images?q=tbn:ANd9GcT3rmcei_XpBcSGIjmRJ9GNi7h1nCcfCutvjjM0LuD85mf4gjUNTw"/>
          <p:cNvPicPr>
            <a:picLocks noChangeAspect="1" noChangeArrowheads="1"/>
          </p:cNvPicPr>
          <p:nvPr/>
        </p:nvPicPr>
        <p:blipFill>
          <a:blip r:embed="rId5" cstate="print"/>
          <a:srcRect t="13808"/>
          <a:stretch>
            <a:fillRect/>
          </a:stretch>
        </p:blipFill>
        <p:spPr bwMode="auto">
          <a:xfrm>
            <a:off x="7791450" y="5060056"/>
            <a:ext cx="1352550" cy="1797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hamada rectangular arredondada 10"/>
          <p:cNvSpPr/>
          <p:nvPr/>
        </p:nvSpPr>
        <p:spPr>
          <a:xfrm>
            <a:off x="6011863" y="3357563"/>
            <a:ext cx="2952750" cy="1150937"/>
          </a:xfrm>
          <a:prstGeom prst="wedgeRoundRectCallout">
            <a:avLst>
              <a:gd name="adj1" fmla="val 25577"/>
              <a:gd name="adj2" fmla="val 87792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tx1"/>
                </a:solidFill>
              </a:rPr>
              <a:t>No caso dos triângulos retângulos duas das suas alturas já estão marcadas!</a:t>
            </a:r>
          </a:p>
          <a:p>
            <a:pPr algn="ctr">
              <a:defRPr/>
            </a:pPr>
            <a:endParaRPr lang="pt-PT" dirty="0"/>
          </a:p>
        </p:txBody>
      </p:sp>
      <p:sp>
        <p:nvSpPr>
          <p:cNvPr id="9" name="CaixaDeTexto 8">
            <a:hlinkClick r:id="rId6" action="ppaction://hlinkfile"/>
          </p:cNvPr>
          <p:cNvSpPr txBox="1"/>
          <p:nvPr/>
        </p:nvSpPr>
        <p:spPr>
          <a:xfrm>
            <a:off x="7596633" y="188640"/>
            <a:ext cx="14398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Ortocentro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11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0825" y="404813"/>
            <a:ext cx="864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2000" i="1">
                <a:latin typeface="Comic Sans MS" pitchFamily="66" charset="0"/>
                <a:cs typeface="Times New Roman" pitchFamily="18" charset="0"/>
              </a:rPr>
              <a:t>No caso dos triângulos retângulos 2 alturas já se encontram marcadas.</a:t>
            </a:r>
            <a:endParaRPr lang="pt-PT" sz="2000">
              <a:cs typeface="Times New Roman" pitchFamily="18" charset="0"/>
            </a:endParaRPr>
          </a:p>
        </p:txBody>
      </p:sp>
      <p:sp>
        <p:nvSpPr>
          <p:cNvPr id="4" name="Triângulo rectângulo 3"/>
          <p:cNvSpPr/>
          <p:nvPr/>
        </p:nvSpPr>
        <p:spPr>
          <a:xfrm>
            <a:off x="2411413" y="1916113"/>
            <a:ext cx="4824412" cy="3313112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1979613" y="1557338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35825" y="5229225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1050" y="5157788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</a:t>
            </a:r>
          </a:p>
        </p:txBody>
      </p:sp>
      <p:cxnSp>
        <p:nvCxnSpPr>
          <p:cNvPr id="9" name="Conexão recta 8"/>
          <p:cNvCxnSpPr/>
          <p:nvPr/>
        </p:nvCxnSpPr>
        <p:spPr>
          <a:xfrm rot="5400000" flipH="1" flipV="1">
            <a:off x="2123281" y="3285332"/>
            <a:ext cx="2232025" cy="165576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9"/>
          <p:cNvCxnSpPr/>
          <p:nvPr/>
        </p:nvCxnSpPr>
        <p:spPr>
          <a:xfrm flipV="1">
            <a:off x="2411413" y="5229225"/>
            <a:ext cx="482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435600" y="1773238"/>
            <a:ext cx="327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Altura relativa ao lado [AB]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5435600" y="2205038"/>
            <a:ext cx="302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FF0000"/>
                </a:solidFill>
              </a:rPr>
              <a:t>Altura relativa ao lado [BC]</a:t>
            </a:r>
          </a:p>
        </p:txBody>
      </p:sp>
      <p:cxnSp>
        <p:nvCxnSpPr>
          <p:cNvPr id="14" name="Conexão recta 13"/>
          <p:cNvCxnSpPr>
            <a:endCxn id="4" idx="2"/>
          </p:cNvCxnSpPr>
          <p:nvPr/>
        </p:nvCxnSpPr>
        <p:spPr>
          <a:xfrm flipH="1">
            <a:off x="2411413" y="1916113"/>
            <a:ext cx="0" cy="33131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ChangeArrowheads="1"/>
          </p:cNvSpPr>
          <p:nvPr/>
        </p:nvSpPr>
        <p:spPr bwMode="auto">
          <a:xfrm>
            <a:off x="0" y="333375"/>
            <a:ext cx="87391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t-PT" sz="320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pt-PT" sz="3200" b="1" u="sng">
                <a:solidFill>
                  <a:srgbClr val="002060"/>
                </a:solidFill>
                <a:cs typeface="Times New Roman" pitchFamily="18" charset="0"/>
              </a:rPr>
              <a:t>Decomposição de um triângulo retângulo</a:t>
            </a:r>
          </a:p>
          <a:p>
            <a:pPr algn="ctr"/>
            <a:r>
              <a:rPr lang="pt-PT" sz="3200" b="1" u="sng">
                <a:solidFill>
                  <a:srgbClr val="002060"/>
                </a:solidFill>
                <a:cs typeface="Times New Roman" pitchFamily="18" charset="0"/>
              </a:rPr>
              <a:t> pela altura referente à hipotenusa</a:t>
            </a:r>
            <a:endParaRPr lang="pt-PT" sz="3200">
              <a:cs typeface="Times New Roman" pitchFamily="18" charset="0"/>
            </a:endParaRPr>
          </a:p>
          <a:p>
            <a:pPr algn="ctr" eaLnBrk="0" hangingPunct="0"/>
            <a:endParaRPr lang="pt-PT" sz="3200"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1557338"/>
            <a:ext cx="8675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P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Num triângulo retângulo</a:t>
            </a:r>
            <a:r>
              <a:rPr lang="pt-PT" sz="2400" b="1" i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pt-PT" sz="2400" b="1" i="1" dirty="0">
                <a:solidFill>
                  <a:srgbClr val="80808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2400" b="1" i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pt-P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altura</a:t>
            </a:r>
            <a:r>
              <a:rPr lang="pt-PT" sz="2400" b="1" i="1" dirty="0">
                <a:solidFill>
                  <a:srgbClr val="80808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P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referente à hipotenusa </a:t>
            </a:r>
            <a:r>
              <a:rPr lang="pt-PT" sz="2400" b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divide-o em dois triângulos retângulos, semelhantes entre si e semelhantes ao triângulo inicial</a:t>
            </a:r>
            <a:r>
              <a:rPr lang="pt-PT" sz="3200" b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pt-PT" sz="32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068638"/>
            <a:ext cx="4895850" cy="2744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geogebra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550" y="1052513"/>
            <a:ext cx="381000" cy="35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763713" y="6237288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b="1">
                <a:latin typeface="Calibri" pitchFamily="34" charset="0"/>
                <a:cs typeface="Calibri" pitchFamily="34" charset="0"/>
              </a:rPr>
              <a:t>Triângulo ABC       </a:t>
            </a:r>
            <a:endParaRPr lang="pt-PT" sz="1600" b="1"/>
          </a:p>
        </p:txBody>
      </p:sp>
      <p:sp>
        <p:nvSpPr>
          <p:cNvPr id="9" name="CaixaDeTexto 8"/>
          <p:cNvSpPr txBox="1"/>
          <p:nvPr/>
        </p:nvSpPr>
        <p:spPr>
          <a:xfrm>
            <a:off x="3635375" y="6237288"/>
            <a:ext cx="1512689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b="1" dirty="0">
                <a:latin typeface="+mn-lt"/>
              </a:rPr>
              <a:t>Triângulo BCD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80063" y="6237288"/>
            <a:ext cx="2087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b="1" dirty="0">
                <a:latin typeface="+mn-lt"/>
              </a:rPr>
              <a:t>Triângulo ABD</a:t>
            </a:r>
          </a:p>
        </p:txBody>
      </p:sp>
      <p:pic>
        <p:nvPicPr>
          <p:cNvPr id="4104" name="Picture 8" descr="C:\Users\Alda Alves\Desktop\Sem Título.png"/>
          <p:cNvPicPr>
            <a:picLocks noChangeAspect="1" noChangeArrowheads="1"/>
          </p:cNvPicPr>
          <p:nvPr/>
        </p:nvPicPr>
        <p:blipFill>
          <a:blip r:embed="rId5" cstate="print"/>
          <a:srcRect l="6197" b="3586"/>
          <a:stretch>
            <a:fillRect/>
          </a:stretch>
        </p:blipFill>
        <p:spPr bwMode="auto">
          <a:xfrm>
            <a:off x="5076825" y="3429000"/>
            <a:ext cx="1089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573463"/>
            <a:ext cx="30257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85552" y="6246402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/>
                        </a:rPr>
                        <m:t>~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52" y="6246402"/>
                <a:ext cx="41389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148064" y="6214136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/>
                        </a:rPr>
                        <m:t>~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6214136"/>
                <a:ext cx="41389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179388" y="188913"/>
            <a:ext cx="2355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Observa a figura.</a:t>
            </a:r>
          </a:p>
          <a:p>
            <a:endParaRPr lang="pt-PT" sz="2000" b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PT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PT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1.1 Calcula:</a:t>
            </a:r>
            <a:endParaRPr lang="pt-PT" sz="20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5" name="Image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3653698" y="-77258"/>
            <a:ext cx="544353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>
              <a:latin typeface="Calibri" pitchFamily="34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1341438"/>
            <a:ext cx="107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pt-PT" sz="2000" b="1">
                <a:cs typeface="Times New Roman" pitchFamily="18" charset="0"/>
              </a:rPr>
              <a:t>a) </a:t>
            </a:r>
            <a:r>
              <a:rPr lang="pt-PT" sz="2000">
                <a:cs typeface="Times New Roman" pitchFamily="18" charset="0"/>
              </a:rPr>
              <a:t> 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1989138"/>
            <a:ext cx="950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pt-PT" sz="2000" b="1">
                <a:cs typeface="Times New Roman" pitchFamily="18" charset="0"/>
              </a:rPr>
              <a:t>b)</a:t>
            </a:r>
            <a:r>
              <a:rPr lang="pt-PT" sz="2000">
                <a:cs typeface="Times New Roman" pitchFamily="18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2276475"/>
            <a:ext cx="1006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pt-PT" sz="2000"/>
          </a:p>
          <a:p>
            <a:pPr indent="449263" eaLnBrk="0" hangingPunct="0"/>
            <a:r>
              <a:rPr lang="pt-PT" sz="2000" b="1">
                <a:cs typeface="Times New Roman" pitchFamily="18" charset="0"/>
              </a:rPr>
              <a:t>c) </a:t>
            </a:r>
            <a:r>
              <a:rPr lang="pt-PT" sz="2000">
                <a:cs typeface="Times New Roman" pitchFamily="18" charset="0"/>
              </a:rPr>
              <a:t> </a:t>
            </a:r>
            <a:endParaRPr lang="pt-PT" sz="2000"/>
          </a:p>
        </p:txBody>
      </p:sp>
      <p:grpSp>
        <p:nvGrpSpPr>
          <p:cNvPr id="2060" name="Grupo 18"/>
          <p:cNvGrpSpPr>
            <a:grpSpLocks/>
          </p:cNvGrpSpPr>
          <p:nvPr/>
        </p:nvGrpSpPr>
        <p:grpSpPr bwMode="auto">
          <a:xfrm>
            <a:off x="323850" y="3284538"/>
            <a:ext cx="8297863" cy="708025"/>
            <a:chOff x="323528" y="3717032"/>
            <a:chExt cx="8297464" cy="707955"/>
          </a:xfrm>
        </p:grpSpPr>
        <p:pic>
          <p:nvPicPr>
            <p:cNvPr id="2061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3717032"/>
              <a:ext cx="119380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3717032"/>
              <a:ext cx="16859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323528" y="3717101"/>
              <a:ext cx="829746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t-PT" sz="2000" b="1" dirty="0">
                  <a:cs typeface="Times New Roman" pitchFamily="18" charset="0"/>
                </a:rPr>
                <a:t>1.2 </a:t>
              </a:r>
              <a:r>
                <a:rPr lang="pt-PT" sz="2000" dirty="0">
                  <a:cs typeface="Times New Roman" pitchFamily="18" charset="0"/>
                </a:rPr>
                <a:t>Sabendo que                      e                           , determina a altura do </a:t>
              </a:r>
            </a:p>
            <a:p>
              <a:r>
                <a:rPr lang="pt-PT" sz="2000" dirty="0">
                  <a:cs typeface="Times New Roman" pitchFamily="18" charset="0"/>
                </a:rPr>
                <a:t>escorrega. </a:t>
              </a:r>
            </a:p>
          </p:txBody>
        </p:sp>
      </p:grp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042988" y="1125538"/>
          <a:ext cx="3937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152280" imgH="279360" progId="Equation.DSMT4">
                  <p:embed/>
                </p:oleObj>
              </mc:Choice>
              <mc:Fallback>
                <p:oleObj name="Equation" r:id="rId6" imgW="15228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25538"/>
                        <a:ext cx="393700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863600" y="1773238"/>
          <a:ext cx="7953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8" imgW="368280" imgH="266400" progId="Equation.DSMT4">
                  <p:embed/>
                </p:oleObj>
              </mc:Choice>
              <mc:Fallback>
                <p:oleObj name="Equation" r:id="rId8" imgW="368280" imgH="26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773238"/>
                        <a:ext cx="79533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7"/>
          <p:cNvGraphicFramePr>
            <a:graphicFrameLocks noChangeAspect="1"/>
          </p:cNvGraphicFramePr>
          <p:nvPr/>
        </p:nvGraphicFramePr>
        <p:xfrm>
          <a:off x="863600" y="2349500"/>
          <a:ext cx="7953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0" imgW="368280" imgH="279360" progId="Equation.DSMT4">
                  <p:embed/>
                </p:oleObj>
              </mc:Choice>
              <mc:Fallback>
                <p:oleObj name="Equation" r:id="rId10" imgW="368280" imgH="279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49500"/>
                        <a:ext cx="795338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851" y="260350"/>
            <a:ext cx="4392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dirty="0">
                <a:latin typeface="+mn-lt"/>
              </a:rPr>
              <a:t>2. Na figura está representada uma prancha de windsurf. Considera o maior triângulo retângulo inscrito na vela, cuja altura referente à hipotenusa é a retranca. Atendendo às medidas da figura, assinala o comprimento da retranca.</a:t>
            </a:r>
          </a:p>
        </p:txBody>
      </p:sp>
      <p:pic>
        <p:nvPicPr>
          <p:cNvPr id="8195" name="Picture 14"/>
          <p:cNvPicPr>
            <a:picLocks noChangeAspect="1" noChangeArrowheads="1"/>
          </p:cNvPicPr>
          <p:nvPr/>
        </p:nvPicPr>
        <p:blipFill>
          <a:blip r:embed="rId2" cstate="print"/>
          <a:srcRect t="19577" r="53543"/>
          <a:stretch>
            <a:fillRect/>
          </a:stretch>
        </p:blipFill>
        <p:spPr bwMode="auto">
          <a:xfrm>
            <a:off x="4563114" y="-171400"/>
            <a:ext cx="45608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arredondado 4">
            <a:hlinkClick r:id="rId3" action="ppaction://hlinksldjump"/>
          </p:cNvPr>
          <p:cNvSpPr/>
          <p:nvPr/>
        </p:nvSpPr>
        <p:spPr>
          <a:xfrm>
            <a:off x="1331913" y="5516563"/>
            <a:ext cx="1008062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 m</a:t>
            </a:r>
          </a:p>
        </p:txBody>
      </p:sp>
      <p:sp>
        <p:nvSpPr>
          <p:cNvPr id="6" name="Rectângulo arredondado 5">
            <a:hlinkClick r:id="rId3" action="ppaction://hlinksldjump"/>
          </p:cNvPr>
          <p:cNvSpPr/>
          <p:nvPr/>
        </p:nvSpPr>
        <p:spPr>
          <a:xfrm>
            <a:off x="2555875" y="6165850"/>
            <a:ext cx="10080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</a:t>
            </a:r>
          </a:p>
        </p:txBody>
      </p:sp>
      <p:sp>
        <p:nvSpPr>
          <p:cNvPr id="7" name="Rectângulo arredondado 6">
            <a:hlinkClick r:id="rId3" action="ppaction://hlinksldjump"/>
          </p:cNvPr>
          <p:cNvSpPr/>
          <p:nvPr/>
        </p:nvSpPr>
        <p:spPr>
          <a:xfrm>
            <a:off x="2555875" y="5516563"/>
            <a:ext cx="10080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3,2m</a:t>
            </a:r>
          </a:p>
        </p:txBody>
      </p:sp>
      <p:sp>
        <p:nvSpPr>
          <p:cNvPr id="8" name="Rectângulo arredondado 7">
            <a:hlinkClick r:id="rId4" action="ppaction://hlinksldjump"/>
          </p:cNvPr>
          <p:cNvSpPr/>
          <p:nvPr/>
        </p:nvSpPr>
        <p:spPr>
          <a:xfrm>
            <a:off x="1331913" y="6165850"/>
            <a:ext cx="1008062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da Alves\Pictures\2010-09-26\004.jpg"/>
          <p:cNvPicPr>
            <a:picLocks noChangeAspect="1" noChangeArrowheads="1"/>
          </p:cNvPicPr>
          <p:nvPr/>
        </p:nvPicPr>
        <p:blipFill>
          <a:blip r:embed="rId2" cstate="print"/>
          <a:srcRect l="32854" t="83252" r="8075" b="2028"/>
          <a:stretch>
            <a:fillRect/>
          </a:stretch>
        </p:blipFill>
        <p:spPr bwMode="auto">
          <a:xfrm>
            <a:off x="312811" y="2492896"/>
            <a:ext cx="71024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aixaDeTexto 2"/>
          <p:cNvSpPr txBox="1">
            <a:spLocks noChangeArrowheads="1"/>
          </p:cNvSpPr>
          <p:nvPr/>
        </p:nvSpPr>
        <p:spPr bwMode="auto">
          <a:xfrm>
            <a:off x="323850" y="260350"/>
            <a:ext cx="604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3. Determina o valor de x em cada uma das figuras.</a:t>
            </a:r>
          </a:p>
        </p:txBody>
      </p:sp>
      <p:pic>
        <p:nvPicPr>
          <p:cNvPr id="9220" name="Picture 2" descr="C:\Users\Alda Alves\Pictures\2010-09-26\004.jpg"/>
          <p:cNvPicPr>
            <a:picLocks noChangeAspect="1" noChangeArrowheads="1"/>
          </p:cNvPicPr>
          <p:nvPr/>
        </p:nvPicPr>
        <p:blipFill>
          <a:blip r:embed="rId2" cstate="print"/>
          <a:srcRect t="84888" r="69447" b="2028"/>
          <a:stretch>
            <a:fillRect/>
          </a:stretch>
        </p:blipFill>
        <p:spPr bwMode="auto">
          <a:xfrm>
            <a:off x="5740400" y="404813"/>
            <a:ext cx="3403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2286" t="48480" r="20711" b="35609"/>
          <a:stretch>
            <a:fillRect/>
          </a:stretch>
        </p:blipFill>
        <p:spPr bwMode="auto">
          <a:xfrm>
            <a:off x="6300192" y="1556792"/>
            <a:ext cx="1909216" cy="9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179388" y="188913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/>
              <a:t>4. Na figura está representado um campo de futebol com noventa metros de largura e cento e vinte metros de comprimento. Supondo que um jogador se encontra no ponto “R”, à mesma distância dos cantos, escolhe a expressão que te permite determinar a distância à linha de golo.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2203" t="25755" r="44160" b="2756"/>
          <a:stretch>
            <a:fillRect/>
          </a:stretch>
        </p:blipFill>
        <p:spPr bwMode="auto">
          <a:xfrm>
            <a:off x="179388" y="1484313"/>
            <a:ext cx="52562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9215" t="63155" r="4362" b="18501"/>
          <a:stretch>
            <a:fillRect/>
          </a:stretch>
        </p:blipFill>
        <p:spPr bwMode="auto">
          <a:xfrm>
            <a:off x="6444208" y="4581128"/>
            <a:ext cx="1844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9781" t="48480" r="4362" b="37117"/>
          <a:stretch>
            <a:fillRect/>
          </a:stretch>
        </p:blipFill>
        <p:spPr bwMode="auto">
          <a:xfrm>
            <a:off x="6444208" y="2636912"/>
            <a:ext cx="1780456" cy="8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62286" t="65187" r="20935" b="19705"/>
          <a:stretch>
            <a:fillRect/>
          </a:stretch>
        </p:blipFill>
        <p:spPr bwMode="auto">
          <a:xfrm>
            <a:off x="6372200" y="3717032"/>
            <a:ext cx="1884064" cy="88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5148064" y="24936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45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48064" y="397715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45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525</Words>
  <Application>Microsoft Office PowerPoint</Application>
  <PresentationFormat>Apresentação no Ecrã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7" baseType="lpstr">
      <vt:lpstr>Tema do Office</vt:lpstr>
      <vt:lpstr>Equation</vt:lpstr>
      <vt:lpstr>Decomposição de um triângulo retângulo pela altura referente à hipotenusa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Alda Alves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subject>Decomposição ...</dc:subject>
  <dc:creator>Alda Alves</dc:creator>
  <cp:lastModifiedBy>professor</cp:lastModifiedBy>
  <cp:revision>8</cp:revision>
  <dcterms:created xsi:type="dcterms:W3CDTF">2010-09-05T16:36:32Z</dcterms:created>
  <dcterms:modified xsi:type="dcterms:W3CDTF">2012-09-24T08:12:33Z</dcterms:modified>
</cp:coreProperties>
</file>